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</p:sldIdLst>
  <p:sldSz cy="5143500" cx="9144000"/>
  <p:notesSz cx="6858000" cy="9144000"/>
  <p:embeddedFontLst>
    <p:embeddedFont>
      <p:font typeface="Bubbler One"/>
      <p:regular r:id="rId76"/>
    </p:embeddedFont>
    <p:embeddedFont>
      <p:font typeface="Bungee Inline"/>
      <p:regular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BungeeInline-regular.fntdata"/><Relationship Id="rId32" Type="http://schemas.openxmlformats.org/officeDocument/2006/relationships/slide" Target="slides/slide26.xml"/><Relationship Id="rId76" Type="http://schemas.openxmlformats.org/officeDocument/2006/relationships/font" Target="fonts/BubblerOne-regular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Shape 5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Shape 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Shape 8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1" name="Shape 10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Shape 11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8" name="Shape 1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Shape 1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jpg"/><Relationship Id="rId4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jp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jp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Relationship Id="rId4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Relationship Id="rId4" Type="http://schemas.openxmlformats.org/officeDocument/2006/relationships/image" Target="../media/image15.png"/><Relationship Id="rId10" Type="http://schemas.openxmlformats.org/officeDocument/2006/relationships/image" Target="../media/image51.png"/><Relationship Id="rId9" Type="http://schemas.openxmlformats.org/officeDocument/2006/relationships/image" Target="../media/image46.png"/><Relationship Id="rId5" Type="http://schemas.openxmlformats.org/officeDocument/2006/relationships/image" Target="../media/image38.png"/><Relationship Id="rId6" Type="http://schemas.openxmlformats.org/officeDocument/2006/relationships/image" Target="../media/image5.png"/><Relationship Id="rId7" Type="http://schemas.openxmlformats.org/officeDocument/2006/relationships/image" Target="../media/image35.png"/><Relationship Id="rId8" Type="http://schemas.openxmlformats.org/officeDocument/2006/relationships/image" Target="../media/image36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jpg"/><Relationship Id="rId4" Type="http://schemas.openxmlformats.org/officeDocument/2006/relationships/image" Target="../media/image48.png"/><Relationship Id="rId5" Type="http://schemas.openxmlformats.org/officeDocument/2006/relationships/image" Target="../media/image40.jpg"/><Relationship Id="rId6" Type="http://schemas.openxmlformats.org/officeDocument/2006/relationships/image" Target="../media/image52.jpg"/><Relationship Id="rId7" Type="http://schemas.openxmlformats.org/officeDocument/2006/relationships/image" Target="../media/image5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jpg"/><Relationship Id="rId4" Type="http://schemas.openxmlformats.org/officeDocument/2006/relationships/image" Target="../media/image4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0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5.jpg"/><Relationship Id="rId4" Type="http://schemas.openxmlformats.org/officeDocument/2006/relationships/image" Target="../media/image48.png"/><Relationship Id="rId5" Type="http://schemas.openxmlformats.org/officeDocument/2006/relationships/image" Target="../media/image40.jpg"/><Relationship Id="rId6" Type="http://schemas.openxmlformats.org/officeDocument/2006/relationships/image" Target="../media/image52.jpg"/><Relationship Id="rId7" Type="http://schemas.openxmlformats.org/officeDocument/2006/relationships/image" Target="../media/image50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2.jpg"/><Relationship Id="rId4" Type="http://schemas.openxmlformats.org/officeDocument/2006/relationships/image" Target="../media/image6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8.jpg"/><Relationship Id="rId4" Type="http://schemas.openxmlformats.org/officeDocument/2006/relationships/image" Target="../media/image5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7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ctrTitle"/>
          </p:nvPr>
        </p:nvSpPr>
        <p:spPr>
          <a:xfrm>
            <a:off x="3377454" y="2498904"/>
            <a:ext cx="1839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 Inline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HAX</a:t>
            </a:r>
            <a:endParaRPr b="0" i="0" sz="3600" u="none" cap="none" strike="noStrike">
              <a:solidFill>
                <a:srgbClr val="000000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45" name="Shape 145"/>
          <p:cNvSpPr txBox="1"/>
          <p:nvPr>
            <p:ph type="ctrTitle"/>
          </p:nvPr>
        </p:nvSpPr>
        <p:spPr>
          <a:xfrm>
            <a:off x="1096725" y="1319000"/>
            <a:ext cx="6705000" cy="649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ungee Inline"/>
              <a:buNone/>
            </a:pPr>
            <a:r>
              <a:rPr lang="en" sz="3600">
                <a:latin typeface="Bungee Inline"/>
                <a:ea typeface="Bungee Inline"/>
                <a:cs typeface="Bungee Inline"/>
                <a:sym typeface="Bungee Inline"/>
              </a:rPr>
              <a:t>Authoring experience</a:t>
            </a:r>
            <a:endParaRPr b="0" i="0" sz="3600" u="none" cap="none" strike="noStrike"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Drupal’s Authoring Problem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0100"/>
            <a:ext cx="9144000" cy="5743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6767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b="24294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7170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Shape 229"/>
          <p:cNvPicPr preferRelativeResize="0"/>
          <p:nvPr/>
        </p:nvPicPr>
        <p:blipFill rotWithShape="1">
          <a:blip r:embed="rId3">
            <a:alphaModFix/>
          </a:blip>
          <a:srcRect b="33457" l="0" r="0" t="0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3">
            <a:alphaModFix/>
          </a:blip>
          <a:srcRect b="30526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Yeah?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Shape 246"/>
          <p:cNvPicPr preferRelativeResize="0"/>
          <p:nvPr/>
        </p:nvPicPr>
        <p:blipFill rotWithShape="1">
          <a:blip r:embed="rId3">
            <a:alphaModFix/>
          </a:blip>
          <a:srcRect b="22178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Shape 252"/>
          <p:cNvPicPr preferRelativeResize="0"/>
          <p:nvPr/>
        </p:nvPicPr>
        <p:blipFill rotWithShape="1">
          <a:blip r:embed="rId3">
            <a:alphaModFix/>
          </a:blip>
          <a:srcRect b="0" l="0" r="0" t="5123"/>
          <a:stretch/>
        </p:blipFill>
        <p:spPr>
          <a:xfrm>
            <a:off x="0" y="0"/>
            <a:ext cx="9143996" cy="510697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/>
          <p:nvPr/>
        </p:nvSpPr>
        <p:spPr>
          <a:xfrm>
            <a:off x="818275" y="2871300"/>
            <a:ext cx="3492300" cy="2140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3763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463" y="328613"/>
            <a:ext cx="2809875" cy="44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113" y="337638"/>
            <a:ext cx="2809875" cy="44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>
            <p:ph type="title"/>
          </p:nvPr>
        </p:nvSpPr>
        <p:spPr>
          <a:xfrm>
            <a:off x="3244200" y="335688"/>
            <a:ext cx="5779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b="0" i="0" lang="en" sz="7200" u="none" cap="none" strike="noStrike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Bryan </a:t>
            </a:r>
            <a:r>
              <a:rPr b="0" i="0" lang="en" sz="6800" u="none" cap="none" strike="noStrike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Ollendyke</a:t>
            </a:r>
            <a:endParaRPr b="0" i="0" sz="6800" u="none" cap="none" strike="noStrike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lang="en" sz="4800">
                <a:latin typeface="Bungee Inline"/>
                <a:ea typeface="Bungee Inline"/>
                <a:cs typeface="Bungee Inline"/>
                <a:sym typeface="Bungee Inline"/>
              </a:rPr>
              <a:t>@btopro</a:t>
            </a:r>
            <a:endParaRPr sz="4800">
              <a:latin typeface="Bungee Inline"/>
              <a:ea typeface="Bungee Inline"/>
              <a:cs typeface="Bungee Inline"/>
              <a:sym typeface="Bungee Inli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bbler One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Bubbler One"/>
                <a:ea typeface="Bubbler One"/>
                <a:cs typeface="Bubbler One"/>
                <a:sym typeface="Bubbler One"/>
              </a:rPr>
              <a:t>Penn State</a:t>
            </a:r>
            <a:br>
              <a:rPr b="0" i="0" lang="en" sz="3000" u="none" cap="none" strike="noStrike">
                <a:solidFill>
                  <a:schemeClr val="dk1"/>
                </a:solidFill>
                <a:latin typeface="Bubbler One"/>
                <a:ea typeface="Bubbler One"/>
                <a:cs typeface="Bubbler One"/>
                <a:sym typeface="Bubbler One"/>
              </a:rPr>
            </a:br>
            <a:r>
              <a:rPr b="0" i="0" lang="en" sz="3000" u="none" cap="none" strike="noStrike">
                <a:solidFill>
                  <a:schemeClr val="dk1"/>
                </a:solidFill>
                <a:latin typeface="Bubbler One"/>
                <a:ea typeface="Bubbler One"/>
                <a:cs typeface="Bubbler One"/>
                <a:sym typeface="Bubbler One"/>
              </a:rPr>
              <a:t>College of Arts &amp; Architecture</a:t>
            </a:r>
            <a:endParaRPr b="0" i="0" sz="3000" u="none" cap="none" strike="noStrike">
              <a:solidFill>
                <a:schemeClr val="dk1"/>
              </a:solidFill>
              <a:latin typeface="Bubbler One"/>
              <a:ea typeface="Bubbler One"/>
              <a:cs typeface="Bubbler One"/>
              <a:sym typeface="Bubbler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Drupal is your backend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THE new paradigm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236175" y="3478700"/>
            <a:ext cx="4572000" cy="1467900"/>
          </a:xfrm>
          <a:prstGeom prst="rect">
            <a:avLst/>
          </a:prstGeom>
          <a:solidFill>
            <a:srgbClr val="0044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b="0" i="0" lang="en" sz="4800" u="none" cap="none" strike="noStrike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uniform COmponents</a:t>
            </a:r>
            <a:endParaRPr b="0" i="0" sz="4800" u="none" cap="none" strike="noStrike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236175" y="3478700"/>
            <a:ext cx="8520900" cy="1467900"/>
          </a:xfrm>
          <a:prstGeom prst="rect">
            <a:avLst/>
          </a:prstGeom>
          <a:solidFill>
            <a:srgbClr val="0044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lang="en" sz="4800">
                <a:latin typeface="Bungee Inline"/>
                <a:ea typeface="Bungee Inline"/>
                <a:cs typeface="Bungee Inline"/>
                <a:sym typeface="Bungee Inline"/>
              </a:rPr>
              <a:t>Oh so these then?</a:t>
            </a:r>
            <a:endParaRPr b="0" i="0" sz="4800" u="none" cap="none" strike="noStrike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274" name="Shape 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863" y="152400"/>
            <a:ext cx="480060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1475" y="1664850"/>
            <a:ext cx="1625375" cy="162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6300" y="921150"/>
            <a:ext cx="2390775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611100" y="1993950"/>
            <a:ext cx="7921800" cy="1155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bbler One"/>
              <a:buNone/>
            </a:pPr>
            <a:r>
              <a:rPr lang="en">
                <a:latin typeface="Bubbler One"/>
                <a:ea typeface="Bubbler One"/>
                <a:cs typeface="Bubbler One"/>
                <a:sym typeface="Bubbler One"/>
              </a:rPr>
              <a:t>We don’t need a framework!</a:t>
            </a:r>
            <a:endParaRPr>
              <a:latin typeface="Bubbler One"/>
              <a:ea typeface="Bubbler One"/>
              <a:cs typeface="Bubbler One"/>
              <a:sym typeface="Bubbler On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bbler One"/>
              <a:buNone/>
            </a:pPr>
            <a:r>
              <a:rPr lang="en">
                <a:latin typeface="Bungee Inline"/>
                <a:ea typeface="Bungee Inline"/>
                <a:cs typeface="Bungee Inline"/>
                <a:sym typeface="Bungee Inline"/>
              </a:rPr>
              <a:t>the web is the platform!!!</a:t>
            </a:r>
            <a:endParaRPr b="0" i="0" u="none" cap="none" strike="noStrike">
              <a:solidFill>
                <a:schemeClr val="dk1"/>
              </a:solidFill>
              <a:latin typeface="Bubbler One"/>
              <a:ea typeface="Bubbler One"/>
              <a:cs typeface="Bubbler One"/>
              <a:sym typeface="Bubbler One"/>
            </a:endParaRPr>
          </a:p>
        </p:txBody>
      </p:sp>
      <p:pic>
        <p:nvPicPr>
          <p:cNvPr id="282" name="Shape 2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5128" y="2262292"/>
            <a:ext cx="2161197" cy="3450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521800" y="2019000"/>
            <a:ext cx="8001000" cy="1105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lang="en" sz="3000">
                <a:latin typeface="Bungee Inline"/>
                <a:ea typeface="Bungee Inline"/>
                <a:cs typeface="Bungee Inline"/>
                <a:sym typeface="Bungee Inline"/>
              </a:rPr>
              <a:t>Wait, what is “the platform”?</a:t>
            </a:r>
            <a:endParaRPr b="0" i="0" sz="3000" u="none" cap="none" strike="noStrike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Shape 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213" y="808350"/>
            <a:ext cx="8461575" cy="43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 txBox="1"/>
          <p:nvPr>
            <p:ph type="title"/>
          </p:nvPr>
        </p:nvSpPr>
        <p:spPr>
          <a:xfrm>
            <a:off x="571500" y="71950"/>
            <a:ext cx="8001000" cy="1105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lang="en" sz="3000">
                <a:latin typeface="Bungee Inline"/>
                <a:ea typeface="Bungee Inline"/>
                <a:cs typeface="Bungee Inline"/>
                <a:sym typeface="Bungee Inline"/>
              </a:rPr>
              <a:t>The web is the platform!</a:t>
            </a:r>
            <a:endParaRPr b="0" i="0" sz="3000" u="none" cap="none" strike="noStrike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Shape 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213" y="808350"/>
            <a:ext cx="8461575" cy="43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/>
          <p:nvPr>
            <p:ph type="title"/>
          </p:nvPr>
        </p:nvSpPr>
        <p:spPr>
          <a:xfrm>
            <a:off x="571500" y="71950"/>
            <a:ext cx="8001000" cy="1105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lang="en" sz="3000">
                <a:latin typeface="Bungee Inline"/>
                <a:ea typeface="Bungee Inline"/>
                <a:cs typeface="Bungee Inline"/>
                <a:sym typeface="Bungee Inline"/>
              </a:rPr>
              <a:t>This meta spec is web components!</a:t>
            </a:r>
            <a:endParaRPr b="0" i="0" sz="3000" u="none" cap="none" strike="noStrike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/>
        </p:nvSpPr>
        <p:spPr>
          <a:xfrm>
            <a:off x="3491125" y="0"/>
            <a:ext cx="5652900" cy="5143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Shape 305"/>
          <p:cNvSpPr txBox="1"/>
          <p:nvPr>
            <p:ph type="title"/>
          </p:nvPr>
        </p:nvSpPr>
        <p:spPr>
          <a:xfrm>
            <a:off x="3803375" y="511775"/>
            <a:ext cx="4981200" cy="39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lang="en">
                <a:solidFill>
                  <a:srgbClr val="00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U-VASE</a:t>
            </a:r>
            <a:endParaRPr>
              <a:solidFill>
                <a:srgbClr val="000000"/>
              </a:solidFill>
              <a:latin typeface="Bungee Inline"/>
              <a:ea typeface="Bungee Inline"/>
              <a:cs typeface="Bungee Inline"/>
              <a:sym typeface="Bungee Inli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t/>
            </a:r>
            <a:endParaRPr>
              <a:solidFill>
                <a:srgbClr val="000000"/>
              </a:solidFill>
              <a:latin typeface="Bungee Inline"/>
              <a:ea typeface="Bungee Inline"/>
              <a:cs typeface="Bungee Inline"/>
              <a:sym typeface="Bungee Inli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lang="en">
                <a:solidFill>
                  <a:srgbClr val="00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U nderstanding</a:t>
            </a:r>
            <a:endParaRPr>
              <a:solidFill>
                <a:srgbClr val="000000"/>
              </a:solidFill>
              <a:latin typeface="Bungee Inline"/>
              <a:ea typeface="Bungee Inline"/>
              <a:cs typeface="Bungee Inline"/>
              <a:sym typeface="Bungee Inli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lang="en">
                <a:solidFill>
                  <a:srgbClr val="00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V ia</a:t>
            </a:r>
            <a:endParaRPr>
              <a:solidFill>
                <a:srgbClr val="000000"/>
              </a:solidFill>
              <a:latin typeface="Bungee Inline"/>
              <a:ea typeface="Bungee Inline"/>
              <a:cs typeface="Bungee Inline"/>
              <a:sym typeface="Bungee Inli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lang="en">
                <a:solidFill>
                  <a:srgbClr val="00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A</a:t>
            </a:r>
            <a:endParaRPr>
              <a:solidFill>
                <a:srgbClr val="000000"/>
              </a:solidFill>
              <a:latin typeface="Bungee Inline"/>
              <a:ea typeface="Bungee Inline"/>
              <a:cs typeface="Bungee Inline"/>
              <a:sym typeface="Bungee Inli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lang="en">
                <a:solidFill>
                  <a:srgbClr val="00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S illy</a:t>
            </a:r>
            <a:endParaRPr>
              <a:solidFill>
                <a:srgbClr val="000000"/>
              </a:solidFill>
              <a:latin typeface="Bungee Inline"/>
              <a:ea typeface="Bungee Inline"/>
              <a:cs typeface="Bungee Inline"/>
              <a:sym typeface="Bungee Inli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lang="en">
                <a:solidFill>
                  <a:srgbClr val="00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E xample</a:t>
            </a:r>
            <a:endParaRPr b="0" i="0" u="none" cap="none" strike="noStrike">
              <a:solidFill>
                <a:srgbClr val="000000"/>
              </a:solidFill>
              <a:latin typeface="Bubbler One"/>
              <a:ea typeface="Bubbler One"/>
              <a:cs typeface="Bubbler One"/>
              <a:sym typeface="Bubbler One"/>
            </a:endParaRPr>
          </a:p>
        </p:txBody>
      </p:sp>
      <p:pic>
        <p:nvPicPr>
          <p:cNvPr id="306" name="Shape 306"/>
          <p:cNvPicPr preferRelativeResize="0"/>
          <p:nvPr/>
        </p:nvPicPr>
        <p:blipFill rotWithShape="1">
          <a:blip r:embed="rId3">
            <a:alphaModFix/>
          </a:blip>
          <a:srcRect b="25018" l="0" r="0" t="27900"/>
          <a:stretch/>
        </p:blipFill>
        <p:spPr>
          <a:xfrm rot="-256226">
            <a:off x="384725" y="1279675"/>
            <a:ext cx="2809875" cy="21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 rotWithShape="1">
          <a:blip r:embed="rId4">
            <a:alphaModFix/>
          </a:blip>
          <a:srcRect b="0" l="15953" r="12856" t="52921"/>
          <a:stretch/>
        </p:blipFill>
        <p:spPr>
          <a:xfrm rot="456518">
            <a:off x="921025" y="2908300"/>
            <a:ext cx="2000250" cy="21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79989">
            <a:off x="851663" y="-218050"/>
            <a:ext cx="1876000" cy="18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00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363" y="389463"/>
            <a:ext cx="2809875" cy="44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2375" y="389475"/>
            <a:ext cx="2809875" cy="44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>
            <p:ph type="title"/>
          </p:nvPr>
        </p:nvSpPr>
        <p:spPr>
          <a:xfrm>
            <a:off x="311700" y="259500"/>
            <a:ext cx="5779800" cy="45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Bungee Inline"/>
                <a:ea typeface="Bungee Inline"/>
                <a:cs typeface="Bungee Inline"/>
                <a:sym typeface="Bungee Inline"/>
              </a:rPr>
              <a:t>Nikki Massaro Kauffman</a:t>
            </a:r>
            <a:endParaRPr sz="7200">
              <a:latin typeface="Bungee Inline"/>
              <a:ea typeface="Bungee Inline"/>
              <a:cs typeface="Bungee Inline"/>
              <a:sym typeface="Bungee Inlin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Bubbler One"/>
                <a:ea typeface="Bubbler One"/>
                <a:cs typeface="Bubbler One"/>
                <a:sym typeface="Bubbler One"/>
              </a:rPr>
              <a:t>Programmer / Analyst</a:t>
            </a:r>
            <a:endParaRPr sz="3000">
              <a:latin typeface="Bubbler One"/>
              <a:ea typeface="Bubbler One"/>
              <a:cs typeface="Bubbler One"/>
              <a:sym typeface="Bubbler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"/>
            <a:ext cx="9144000" cy="514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75" y="3602525"/>
            <a:ext cx="1651950" cy="11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75" y="3602525"/>
            <a:ext cx="1651950" cy="11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75" y="3602525"/>
            <a:ext cx="1651950" cy="11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75" y="3602525"/>
            <a:ext cx="1651950" cy="11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75" y="3602525"/>
            <a:ext cx="1651950" cy="11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75" y="3602525"/>
            <a:ext cx="1651950" cy="11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3491125" y="0"/>
            <a:ext cx="5652900" cy="5143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b="25021" l="0" r="0" t="27898"/>
          <a:stretch/>
        </p:blipFill>
        <p:spPr>
          <a:xfrm rot="-256226">
            <a:off x="384725" y="1279675"/>
            <a:ext cx="2809875" cy="21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4">
            <a:alphaModFix/>
          </a:blip>
          <a:srcRect b="0" l="15953" r="12855" t="52921"/>
          <a:stretch/>
        </p:blipFill>
        <p:spPr>
          <a:xfrm rot="456518">
            <a:off x="921025" y="2908300"/>
            <a:ext cx="2000250" cy="21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79989">
            <a:off x="851663" y="-218050"/>
            <a:ext cx="1876000" cy="18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type="title"/>
          </p:nvPr>
        </p:nvSpPr>
        <p:spPr>
          <a:xfrm>
            <a:off x="3803375" y="2065711"/>
            <a:ext cx="4981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b="0" i="0" lang="en" sz="7200" u="none" cap="none" strike="noStrike">
                <a:solidFill>
                  <a:srgbClr val="00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A</a:t>
            </a:r>
            <a:r>
              <a:rPr b="0" i="0" lang="en" sz="7200" u="none" cap="none" strike="noStrike">
                <a:solidFill>
                  <a:srgbClr val="000000"/>
                </a:solidFill>
                <a:latin typeface="Bubbler One"/>
                <a:ea typeface="Bubbler One"/>
                <a:cs typeface="Bubbler One"/>
                <a:sym typeface="Bubbler One"/>
              </a:rPr>
              <a:t>uthoring</a:t>
            </a:r>
            <a:endParaRPr b="0" i="0" sz="7200" u="none" cap="none" strike="noStrike">
              <a:solidFill>
                <a:srgbClr val="000000"/>
              </a:solidFill>
              <a:latin typeface="Bubbler One"/>
              <a:ea typeface="Bubbler One"/>
              <a:cs typeface="Bubbler One"/>
              <a:sym typeface="Bubbler One"/>
            </a:endParaRPr>
          </a:p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3803374" y="3619647"/>
            <a:ext cx="5340626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bbler One"/>
              <a:buNone/>
            </a:pPr>
            <a:r>
              <a:rPr b="0" i="0" lang="en" sz="7200" u="none" cap="none" strike="noStrike">
                <a:solidFill>
                  <a:srgbClr val="000000"/>
                </a:solidFill>
                <a:latin typeface="Bubbler One"/>
                <a:ea typeface="Bubbler One"/>
                <a:cs typeface="Bubbler One"/>
                <a:sym typeface="Bubbler One"/>
              </a:rPr>
              <a:t>e</a:t>
            </a:r>
            <a:r>
              <a:rPr b="0" i="0" lang="en" sz="7200" u="none" cap="none" strike="noStrike">
                <a:solidFill>
                  <a:srgbClr val="00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X</a:t>
            </a:r>
            <a:r>
              <a:rPr b="0" i="0" lang="en" sz="7200" u="none" cap="none" strike="noStrike">
                <a:solidFill>
                  <a:srgbClr val="000000"/>
                </a:solidFill>
                <a:latin typeface="Bubbler One"/>
                <a:ea typeface="Bubbler One"/>
                <a:cs typeface="Bubbler One"/>
                <a:sym typeface="Bubbler One"/>
              </a:rPr>
              <a:t>perience?</a:t>
            </a:r>
            <a:endParaRPr b="0" i="0" sz="7200" u="none" cap="none" strike="noStrike">
              <a:solidFill>
                <a:srgbClr val="000000"/>
              </a:solidFill>
              <a:latin typeface="Bubbler One"/>
              <a:ea typeface="Bubbler One"/>
              <a:cs typeface="Bubbler One"/>
              <a:sym typeface="Bubbler On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75" y="3602525"/>
            <a:ext cx="1651950" cy="11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521800" y="2019000"/>
            <a:ext cx="8001000" cy="1105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lang="en" sz="3000">
                <a:latin typeface="Bungee Inline"/>
                <a:ea typeface="Bungee Inline"/>
                <a:cs typeface="Bungee Inline"/>
                <a:sym typeface="Bungee Inline"/>
              </a:rPr>
              <a:t>Why </a:t>
            </a:r>
            <a:r>
              <a:rPr b="0" i="0" lang="en" sz="3000" u="none" cap="none" strike="noStrike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web components?</a:t>
            </a:r>
            <a:endParaRPr b="0" i="0" sz="3000" u="none" cap="none" strike="noStrike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type="title"/>
          </p:nvPr>
        </p:nvSpPr>
        <p:spPr>
          <a:xfrm>
            <a:off x="212325" y="198625"/>
            <a:ext cx="8520600" cy="841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lang="en">
                <a:latin typeface="Bungee Inline"/>
                <a:ea typeface="Bungee Inline"/>
                <a:cs typeface="Bungee Inline"/>
                <a:sym typeface="Bungee Inline"/>
              </a:rPr>
              <a:t>Component Uniformity</a:t>
            </a:r>
            <a:endParaRPr b="0" i="0" u="none" cap="none" strike="noStrike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212325" y="198625"/>
            <a:ext cx="7659000" cy="841800"/>
          </a:xfrm>
          <a:prstGeom prst="rect">
            <a:avLst/>
          </a:prstGeom>
          <a:solidFill>
            <a:srgbClr val="9900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lang="en" sz="3000">
                <a:latin typeface="Bungee Inline"/>
                <a:ea typeface="Bungee Inline"/>
                <a:cs typeface="Bungee Inline"/>
                <a:sym typeface="Bungee Inline"/>
              </a:rPr>
              <a:t>Cross library </a:t>
            </a:r>
            <a:r>
              <a:rPr b="0" i="0" lang="en" sz="3000" u="none" cap="none" strike="noStrike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Collaboration</a:t>
            </a:r>
            <a:endParaRPr b="0" i="0" sz="3000" u="none" cap="none" strike="noStrike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x="212325" y="198625"/>
            <a:ext cx="5726400" cy="8418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b="0" i="0" lang="en" sz="4800" u="none" cap="none" strike="noStrike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Accessibility</a:t>
            </a:r>
            <a:endParaRPr b="0" i="0" sz="4800" u="none" cap="none" strike="noStrike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C343D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Shape 4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839" y="2233084"/>
            <a:ext cx="1286695" cy="2054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8050" y="2156625"/>
            <a:ext cx="1325400" cy="211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Shape 4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13800" y="2156625"/>
            <a:ext cx="1325400" cy="2116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Shape 4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26827" y="1677272"/>
            <a:ext cx="1357112" cy="1357094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>
            <p:ph idx="4294967295" type="title"/>
          </p:nvPr>
        </p:nvSpPr>
        <p:spPr>
          <a:xfrm>
            <a:off x="212325" y="198625"/>
            <a:ext cx="8608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 Inline"/>
              <a:buNone/>
            </a:pPr>
            <a:r>
              <a:rPr lang="en" sz="3600">
                <a:latin typeface="Bungee Inline"/>
                <a:ea typeface="Bungee Inline"/>
                <a:cs typeface="Bungee Inline"/>
                <a:sym typeface="Bungee Inline"/>
              </a:rPr>
              <a:t>Cross CMS / project dev!!!!!!!!</a:t>
            </a:r>
            <a:endParaRPr b="0" i="0" sz="3600" u="none" cap="none" strike="noStrike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405" name="Shape 4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814820">
            <a:off x="305400" y="1975470"/>
            <a:ext cx="1256514" cy="942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32581" y="2976490"/>
            <a:ext cx="376334" cy="37636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>
            <p:ph idx="4294967295" type="title"/>
          </p:nvPr>
        </p:nvSpPr>
        <p:spPr>
          <a:xfrm>
            <a:off x="739319" y="2250108"/>
            <a:ext cx="5250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 Inline"/>
              <a:buNone/>
            </a:pPr>
            <a:r>
              <a:rPr lang="en" sz="3000">
                <a:solidFill>
                  <a:srgbClr val="1155CC"/>
                </a:solidFill>
                <a:latin typeface="Bungee Inline"/>
                <a:ea typeface="Bungee Inline"/>
                <a:cs typeface="Bungee Inline"/>
                <a:sym typeface="Bungee Inline"/>
              </a:rPr>
              <a:t>6</a:t>
            </a:r>
            <a:endParaRPr b="0" i="0" sz="3000" u="none" cap="none" strike="noStrike">
              <a:solidFill>
                <a:srgbClr val="1155CC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408" name="Shape 4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0039" y="2233084"/>
            <a:ext cx="1286695" cy="2054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814820">
            <a:off x="1607600" y="1975470"/>
            <a:ext cx="1256514" cy="942387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Shape 410"/>
          <p:cNvSpPr txBox="1"/>
          <p:nvPr>
            <p:ph idx="4294967295" type="title"/>
          </p:nvPr>
        </p:nvSpPr>
        <p:spPr>
          <a:xfrm>
            <a:off x="2041519" y="2250108"/>
            <a:ext cx="5250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 Inline"/>
              <a:buNone/>
            </a:pPr>
            <a:r>
              <a:rPr lang="en" sz="3000">
                <a:solidFill>
                  <a:srgbClr val="1155CC"/>
                </a:solidFill>
                <a:latin typeface="Bungee Inline"/>
                <a:ea typeface="Bungee Inline"/>
                <a:cs typeface="Bungee Inline"/>
                <a:sym typeface="Bungee Inline"/>
              </a:rPr>
              <a:t>7</a:t>
            </a:r>
            <a:endParaRPr b="0" i="0" sz="3000" u="none" cap="none" strike="noStrike">
              <a:solidFill>
                <a:srgbClr val="1155CC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411" name="Shape 4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6464" y="2233084"/>
            <a:ext cx="1286695" cy="2054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814820">
            <a:off x="2984025" y="1975470"/>
            <a:ext cx="1256514" cy="942387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Shape 413"/>
          <p:cNvSpPr txBox="1"/>
          <p:nvPr>
            <p:ph idx="4294967295" type="title"/>
          </p:nvPr>
        </p:nvSpPr>
        <p:spPr>
          <a:xfrm>
            <a:off x="3417944" y="2250108"/>
            <a:ext cx="5250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 Inline"/>
              <a:buNone/>
            </a:pPr>
            <a:r>
              <a:rPr lang="en" sz="3000">
                <a:solidFill>
                  <a:srgbClr val="1155CC"/>
                </a:solidFill>
                <a:latin typeface="Bungee Inline"/>
                <a:ea typeface="Bungee Inline"/>
                <a:cs typeface="Bungee Inline"/>
                <a:sym typeface="Bungee Inline"/>
              </a:rPr>
              <a:t>8</a:t>
            </a:r>
            <a:endParaRPr b="0" i="0" sz="3000" u="none" cap="none" strike="noStrike">
              <a:solidFill>
                <a:srgbClr val="1155CC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414" name="Shape 4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8450" y="2171275"/>
            <a:ext cx="1325400" cy="211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 rotWithShape="1">
          <a:blip r:embed="rId9">
            <a:alphaModFix/>
          </a:blip>
          <a:srcRect b="63094" l="23989" r="25238" t="0"/>
          <a:stretch/>
        </p:blipFill>
        <p:spPr>
          <a:xfrm>
            <a:off x="4782586" y="1835529"/>
            <a:ext cx="999850" cy="11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Shape 4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86150" y="2973650"/>
            <a:ext cx="424925" cy="42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Shape 417"/>
          <p:cNvPicPr preferRelativeResize="0"/>
          <p:nvPr/>
        </p:nvPicPr>
        <p:blipFill rotWithShape="1">
          <a:blip r:embed="rId9">
            <a:alphaModFix/>
          </a:blip>
          <a:srcRect b="63094" l="23989" r="25238" t="0"/>
          <a:stretch/>
        </p:blipFill>
        <p:spPr>
          <a:xfrm>
            <a:off x="6298698" y="1835541"/>
            <a:ext cx="999850" cy="116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title"/>
          </p:nvPr>
        </p:nvSpPr>
        <p:spPr>
          <a:xfrm>
            <a:off x="521800" y="2019000"/>
            <a:ext cx="8001000" cy="1105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lang="en" sz="3000">
                <a:latin typeface="Bungee Inline"/>
                <a:ea typeface="Bungee Inline"/>
                <a:cs typeface="Bungee Inline"/>
                <a:sym typeface="Bungee Inline"/>
              </a:rPr>
              <a:t>What can we build now?</a:t>
            </a:r>
            <a:endParaRPr b="0" i="0" sz="3000" u="none" cap="none" strike="noStrike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/>
        </p:nvSpPr>
        <p:spPr>
          <a:xfrm>
            <a:off x="3491125" y="0"/>
            <a:ext cx="5652900" cy="5143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Shape 428"/>
          <p:cNvSpPr txBox="1"/>
          <p:nvPr>
            <p:ph type="title"/>
          </p:nvPr>
        </p:nvSpPr>
        <p:spPr>
          <a:xfrm>
            <a:off x="3803375" y="511775"/>
            <a:ext cx="4981200" cy="31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lang="en" sz="7200">
                <a:solidFill>
                  <a:srgbClr val="00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POTTER STUFF HERE</a:t>
            </a:r>
            <a:endParaRPr b="0" i="0" sz="7200" u="none" cap="none" strike="noStrike">
              <a:solidFill>
                <a:srgbClr val="000000"/>
              </a:solidFill>
              <a:latin typeface="Bubbler One"/>
              <a:ea typeface="Bubbler One"/>
              <a:cs typeface="Bubbler One"/>
              <a:sym typeface="Bubbler One"/>
            </a:endParaRPr>
          </a:p>
        </p:txBody>
      </p:sp>
      <p:pic>
        <p:nvPicPr>
          <p:cNvPr id="429" name="Shape 429"/>
          <p:cNvPicPr preferRelativeResize="0"/>
          <p:nvPr/>
        </p:nvPicPr>
        <p:blipFill rotWithShape="1">
          <a:blip r:embed="rId3">
            <a:alphaModFix/>
          </a:blip>
          <a:srcRect b="25018" l="0" r="0" t="27900"/>
          <a:stretch/>
        </p:blipFill>
        <p:spPr>
          <a:xfrm rot="-256226">
            <a:off x="384725" y="1279675"/>
            <a:ext cx="2809875" cy="21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Shape 430"/>
          <p:cNvPicPr preferRelativeResize="0"/>
          <p:nvPr/>
        </p:nvPicPr>
        <p:blipFill rotWithShape="1">
          <a:blip r:embed="rId4">
            <a:alphaModFix/>
          </a:blip>
          <a:srcRect b="0" l="15953" r="12856" t="52921"/>
          <a:stretch/>
        </p:blipFill>
        <p:spPr>
          <a:xfrm rot="456518">
            <a:off x="921025" y="2908300"/>
            <a:ext cx="2000250" cy="21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79989">
            <a:off x="851663" y="-218050"/>
            <a:ext cx="1876000" cy="18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/>
        </p:nvSpPr>
        <p:spPr>
          <a:xfrm>
            <a:off x="3491125" y="0"/>
            <a:ext cx="5652900" cy="5143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Shape 437"/>
          <p:cNvSpPr txBox="1"/>
          <p:nvPr>
            <p:ph type="title"/>
          </p:nvPr>
        </p:nvSpPr>
        <p:spPr>
          <a:xfrm>
            <a:off x="3803375" y="511775"/>
            <a:ext cx="4981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lang="en" sz="6000">
                <a:solidFill>
                  <a:srgbClr val="00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So</a:t>
            </a:r>
            <a:r>
              <a:rPr lang="en" sz="6000">
                <a:solidFill>
                  <a:srgbClr val="000000"/>
                </a:solidFill>
                <a:latin typeface="Bubbler One"/>
                <a:ea typeface="Bubbler One"/>
                <a:cs typeface="Bubbler One"/>
                <a:sym typeface="Bubbler One"/>
              </a:rPr>
              <a:t>...what about</a:t>
            </a:r>
            <a:endParaRPr b="0" i="0" sz="6000" u="none" cap="none" strike="noStrike">
              <a:solidFill>
                <a:srgbClr val="000000"/>
              </a:solidFill>
              <a:latin typeface="Bubbler One"/>
              <a:ea typeface="Bubbler One"/>
              <a:cs typeface="Bubbler One"/>
              <a:sym typeface="Bubbler One"/>
            </a:endParaRPr>
          </a:p>
        </p:txBody>
      </p:sp>
      <p:pic>
        <p:nvPicPr>
          <p:cNvPr id="438" name="Shape 438"/>
          <p:cNvPicPr preferRelativeResize="0"/>
          <p:nvPr/>
        </p:nvPicPr>
        <p:blipFill rotWithShape="1">
          <a:blip r:embed="rId3">
            <a:alphaModFix/>
          </a:blip>
          <a:srcRect b="25018" l="0" r="0" t="27900"/>
          <a:stretch/>
        </p:blipFill>
        <p:spPr>
          <a:xfrm rot="-256226">
            <a:off x="384725" y="1279675"/>
            <a:ext cx="2809875" cy="21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Shape 439"/>
          <p:cNvPicPr preferRelativeResize="0"/>
          <p:nvPr/>
        </p:nvPicPr>
        <p:blipFill rotWithShape="1">
          <a:blip r:embed="rId4">
            <a:alphaModFix/>
          </a:blip>
          <a:srcRect b="0" l="15953" r="12856" t="52921"/>
          <a:stretch/>
        </p:blipFill>
        <p:spPr>
          <a:xfrm rot="456518">
            <a:off x="921025" y="2908300"/>
            <a:ext cx="2000250" cy="21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Shape 4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79989">
            <a:off x="851663" y="-218050"/>
            <a:ext cx="1876000" cy="18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 txBox="1"/>
          <p:nvPr>
            <p:ph type="title"/>
          </p:nvPr>
        </p:nvSpPr>
        <p:spPr>
          <a:xfrm>
            <a:off x="3803375" y="2065711"/>
            <a:ext cx="4981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b="0" i="0" lang="en" sz="7200" u="none" cap="none" strike="noStrike">
                <a:solidFill>
                  <a:srgbClr val="00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A</a:t>
            </a:r>
            <a:r>
              <a:rPr b="0" i="0" lang="en" sz="7200" u="none" cap="none" strike="noStrike">
                <a:solidFill>
                  <a:srgbClr val="000000"/>
                </a:solidFill>
                <a:latin typeface="Bubbler One"/>
                <a:ea typeface="Bubbler One"/>
                <a:cs typeface="Bubbler One"/>
                <a:sym typeface="Bubbler One"/>
              </a:rPr>
              <a:t>uthoring</a:t>
            </a:r>
            <a:endParaRPr b="0" i="0" sz="7200" u="none" cap="none" strike="noStrike">
              <a:solidFill>
                <a:srgbClr val="000000"/>
              </a:solidFill>
              <a:latin typeface="Bubbler One"/>
              <a:ea typeface="Bubbler One"/>
              <a:cs typeface="Bubbler One"/>
              <a:sym typeface="Bubbler One"/>
            </a:endParaRPr>
          </a:p>
        </p:txBody>
      </p:sp>
      <p:sp>
        <p:nvSpPr>
          <p:cNvPr id="442" name="Shape 442"/>
          <p:cNvSpPr txBox="1"/>
          <p:nvPr>
            <p:ph type="title"/>
          </p:nvPr>
        </p:nvSpPr>
        <p:spPr>
          <a:xfrm>
            <a:off x="3803374" y="3619647"/>
            <a:ext cx="534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bbler One"/>
              <a:buNone/>
            </a:pPr>
            <a:r>
              <a:rPr b="0" i="0" lang="en" sz="7200" u="none" cap="none" strike="noStrike">
                <a:solidFill>
                  <a:srgbClr val="000000"/>
                </a:solidFill>
                <a:latin typeface="Bubbler One"/>
                <a:ea typeface="Bubbler One"/>
                <a:cs typeface="Bubbler One"/>
                <a:sym typeface="Bubbler One"/>
              </a:rPr>
              <a:t>e</a:t>
            </a:r>
            <a:r>
              <a:rPr b="0" i="0" lang="en" sz="7200" u="none" cap="none" strike="noStrike">
                <a:solidFill>
                  <a:srgbClr val="00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X</a:t>
            </a:r>
            <a:r>
              <a:rPr b="0" i="0" lang="en" sz="7200" u="none" cap="none" strike="noStrike">
                <a:solidFill>
                  <a:srgbClr val="000000"/>
                </a:solidFill>
                <a:latin typeface="Bubbler One"/>
                <a:ea typeface="Bubbler One"/>
                <a:cs typeface="Bubbler One"/>
                <a:sym typeface="Bubbler One"/>
              </a:rPr>
              <a:t>perience?</a:t>
            </a:r>
            <a:endParaRPr b="0" i="0" sz="7200" u="none" cap="none" strike="noStrike">
              <a:solidFill>
                <a:srgbClr val="000000"/>
              </a:solidFill>
              <a:latin typeface="Bubbler One"/>
              <a:ea typeface="Bubbler One"/>
              <a:cs typeface="Bubbler One"/>
              <a:sym typeface="Bubbler On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>
            <a:off x="3492983" y="4312738"/>
            <a:ext cx="2154000" cy="590100"/>
          </a:xfrm>
          <a:prstGeom prst="rect">
            <a:avLst/>
          </a:prstGeom>
          <a:solidFill>
            <a:srgbClr val="0044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Shape 448"/>
          <p:cNvSpPr txBox="1"/>
          <p:nvPr>
            <p:ph type="title"/>
          </p:nvPr>
        </p:nvSpPr>
        <p:spPr>
          <a:xfrm>
            <a:off x="978725" y="2088000"/>
            <a:ext cx="7184400" cy="9675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HAX</a:t>
            </a:r>
            <a:r>
              <a:rPr lang="en" sz="6000">
                <a:latin typeface="Bungee Inline"/>
                <a:ea typeface="Bungee Inline"/>
                <a:cs typeface="Bungee Inline"/>
                <a:sym typeface="Bungee Inline"/>
              </a:rPr>
              <a:t>theweb.org</a:t>
            </a:r>
            <a:endParaRPr b="0" i="0" sz="6000" u="none" cap="none" strike="noStrike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449" name="Shape 4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6000" y="4288950"/>
            <a:ext cx="2153853" cy="6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/>
          <p:nvPr/>
        </p:nvSpPr>
        <p:spPr>
          <a:xfrm>
            <a:off x="3063575" y="3387980"/>
            <a:ext cx="3014700" cy="748500"/>
          </a:xfrm>
          <a:prstGeom prst="rect">
            <a:avLst/>
          </a:prstGeom>
          <a:solidFill>
            <a:srgbClr val="0044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Shape 4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1254" y="3387980"/>
            <a:ext cx="748539" cy="74853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2" name="Shape 4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7214" y="3387972"/>
            <a:ext cx="748538" cy="7485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3" name="Shape 4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3168" y="3387980"/>
            <a:ext cx="748539" cy="748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11700" y="1776625"/>
            <a:ext cx="8520600" cy="17022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bbler One"/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Bubbler One"/>
                <a:ea typeface="Bubbler One"/>
                <a:cs typeface="Bubbler One"/>
                <a:sym typeface="Bubbler One"/>
              </a:rPr>
              <a:t>What is </a:t>
            </a:r>
            <a:r>
              <a:rPr b="0" i="0" lang="en" sz="6000" u="none" cap="none" strike="noStrike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Authoring Experience</a:t>
            </a:r>
            <a:r>
              <a:rPr b="0" i="0" lang="en" sz="6000" u="none" cap="none" strike="noStrike">
                <a:solidFill>
                  <a:schemeClr val="dk1"/>
                </a:solidFill>
                <a:latin typeface="Bubbler One"/>
                <a:ea typeface="Bubbler One"/>
                <a:cs typeface="Bubbler One"/>
                <a:sym typeface="Bubbler One"/>
              </a:rPr>
              <a:t>?</a:t>
            </a:r>
            <a:endParaRPr b="0" i="0" sz="6000" u="none" cap="none" strike="noStrike">
              <a:solidFill>
                <a:schemeClr val="dk1"/>
              </a:solidFill>
              <a:latin typeface="Bubbler One"/>
              <a:ea typeface="Bubbler One"/>
              <a:cs typeface="Bubbler One"/>
              <a:sym typeface="Bubbler On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type="title"/>
          </p:nvPr>
        </p:nvSpPr>
        <p:spPr>
          <a:xfrm>
            <a:off x="611100" y="1993950"/>
            <a:ext cx="7921800" cy="1155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bbler One"/>
              <a:buNone/>
            </a:pPr>
            <a:r>
              <a:rPr b="0" i="0" lang="en" sz="6800" u="none" cap="none" strike="noStrike">
                <a:solidFill>
                  <a:schemeClr val="dk1"/>
                </a:solidFill>
                <a:latin typeface="Bubbler One"/>
                <a:ea typeface="Bubbler One"/>
                <a:cs typeface="Bubbler One"/>
                <a:sym typeface="Bubbler One"/>
              </a:rPr>
              <a:t>What is </a:t>
            </a:r>
            <a:r>
              <a:rPr lang="en" sz="6800">
                <a:latin typeface="Bungee Inline"/>
                <a:ea typeface="Bungee Inline"/>
                <a:cs typeface="Bungee Inline"/>
                <a:sym typeface="Bungee Inline"/>
              </a:rPr>
              <a:t>HAX</a:t>
            </a:r>
            <a:r>
              <a:rPr b="0" i="0" lang="en" sz="6800" u="none" cap="none" strike="noStrike">
                <a:solidFill>
                  <a:schemeClr val="dk1"/>
                </a:solidFill>
                <a:latin typeface="Bubbler One"/>
                <a:ea typeface="Bubbler One"/>
                <a:cs typeface="Bubbler One"/>
                <a:sym typeface="Bubbler One"/>
              </a:rPr>
              <a:t>?</a:t>
            </a:r>
            <a:endParaRPr b="0" i="0" sz="6800" u="none" cap="none" strike="noStrike">
              <a:solidFill>
                <a:schemeClr val="dk1"/>
              </a:solidFill>
              <a:latin typeface="Bubbler One"/>
              <a:ea typeface="Bubbler One"/>
              <a:cs typeface="Bubbler One"/>
              <a:sym typeface="Bubbler On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/>
        </p:nvSpPr>
        <p:spPr>
          <a:xfrm>
            <a:off x="3491125" y="0"/>
            <a:ext cx="5652900" cy="5143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Shape 464"/>
          <p:cNvSpPr txBox="1"/>
          <p:nvPr>
            <p:ph type="title"/>
          </p:nvPr>
        </p:nvSpPr>
        <p:spPr>
          <a:xfrm>
            <a:off x="3803375" y="511775"/>
            <a:ext cx="4981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b="0" i="0" lang="en" sz="7200" u="none" cap="none" strike="noStrike">
                <a:solidFill>
                  <a:srgbClr val="00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H</a:t>
            </a:r>
            <a:r>
              <a:rPr b="0" i="0" lang="en" sz="7200" u="none" cap="none" strike="noStrike">
                <a:solidFill>
                  <a:srgbClr val="000000"/>
                </a:solidFill>
                <a:latin typeface="Bubbler One"/>
                <a:ea typeface="Bubbler One"/>
                <a:cs typeface="Bubbler One"/>
                <a:sym typeface="Bubbler One"/>
              </a:rPr>
              <a:t>eadless</a:t>
            </a:r>
            <a:endParaRPr b="0" i="0" sz="7200" u="none" cap="none" strike="noStrike">
              <a:solidFill>
                <a:srgbClr val="000000"/>
              </a:solidFill>
              <a:latin typeface="Bubbler One"/>
              <a:ea typeface="Bubbler One"/>
              <a:cs typeface="Bubbler One"/>
              <a:sym typeface="Bubbler One"/>
            </a:endParaRPr>
          </a:p>
        </p:txBody>
      </p:sp>
      <p:pic>
        <p:nvPicPr>
          <p:cNvPr id="465" name="Shape 465"/>
          <p:cNvPicPr preferRelativeResize="0"/>
          <p:nvPr/>
        </p:nvPicPr>
        <p:blipFill rotWithShape="1">
          <a:blip r:embed="rId3">
            <a:alphaModFix/>
          </a:blip>
          <a:srcRect b="25018" l="0" r="0" t="27900"/>
          <a:stretch/>
        </p:blipFill>
        <p:spPr>
          <a:xfrm rot="-256226">
            <a:off x="384725" y="1279675"/>
            <a:ext cx="2809875" cy="21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Shape 466"/>
          <p:cNvPicPr preferRelativeResize="0"/>
          <p:nvPr/>
        </p:nvPicPr>
        <p:blipFill rotWithShape="1">
          <a:blip r:embed="rId4">
            <a:alphaModFix/>
          </a:blip>
          <a:srcRect b="0" l="15953" r="12856" t="52921"/>
          <a:stretch/>
        </p:blipFill>
        <p:spPr>
          <a:xfrm rot="456518">
            <a:off x="921025" y="2908300"/>
            <a:ext cx="2000250" cy="21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 txBox="1"/>
          <p:nvPr>
            <p:ph type="title"/>
          </p:nvPr>
        </p:nvSpPr>
        <p:spPr>
          <a:xfrm>
            <a:off x="3803375" y="2065711"/>
            <a:ext cx="4981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b="0" i="0" lang="en" sz="7200" u="none" cap="none" strike="noStrike">
                <a:solidFill>
                  <a:srgbClr val="00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A</a:t>
            </a:r>
            <a:r>
              <a:rPr b="0" i="0" lang="en" sz="7200" u="none" cap="none" strike="noStrike">
                <a:solidFill>
                  <a:srgbClr val="000000"/>
                </a:solidFill>
                <a:latin typeface="Bubbler One"/>
                <a:ea typeface="Bubbler One"/>
                <a:cs typeface="Bubbler One"/>
                <a:sym typeface="Bubbler One"/>
              </a:rPr>
              <a:t>uthoring</a:t>
            </a:r>
            <a:endParaRPr b="0" i="0" sz="7200" u="none" cap="none" strike="noStrike">
              <a:solidFill>
                <a:srgbClr val="000000"/>
              </a:solidFill>
              <a:latin typeface="Bubbler One"/>
              <a:ea typeface="Bubbler One"/>
              <a:cs typeface="Bubbler One"/>
              <a:sym typeface="Bubbler One"/>
            </a:endParaRPr>
          </a:p>
        </p:txBody>
      </p:sp>
      <p:sp>
        <p:nvSpPr>
          <p:cNvPr id="468" name="Shape 468"/>
          <p:cNvSpPr txBox="1"/>
          <p:nvPr>
            <p:ph type="title"/>
          </p:nvPr>
        </p:nvSpPr>
        <p:spPr>
          <a:xfrm>
            <a:off x="3803374" y="3619647"/>
            <a:ext cx="534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bbler One"/>
              <a:buNone/>
            </a:pPr>
            <a:r>
              <a:rPr b="0" i="0" lang="en" sz="7200" u="none" cap="none" strike="noStrike">
                <a:solidFill>
                  <a:srgbClr val="000000"/>
                </a:solidFill>
                <a:latin typeface="Bubbler One"/>
                <a:ea typeface="Bubbler One"/>
                <a:cs typeface="Bubbler One"/>
                <a:sym typeface="Bubbler One"/>
              </a:rPr>
              <a:t>e</a:t>
            </a:r>
            <a:r>
              <a:rPr b="0" i="0" lang="en" sz="7200" u="none" cap="none" strike="noStrike">
                <a:solidFill>
                  <a:srgbClr val="000000"/>
                </a:solidFill>
                <a:latin typeface="Bungee Inline"/>
                <a:ea typeface="Bungee Inline"/>
                <a:cs typeface="Bungee Inline"/>
                <a:sym typeface="Bungee Inline"/>
              </a:rPr>
              <a:t>X</a:t>
            </a:r>
            <a:r>
              <a:rPr b="0" i="0" lang="en" sz="7200" u="none" cap="none" strike="noStrike">
                <a:solidFill>
                  <a:srgbClr val="000000"/>
                </a:solidFill>
                <a:latin typeface="Bubbler One"/>
                <a:ea typeface="Bubbler One"/>
                <a:cs typeface="Bubbler One"/>
                <a:sym typeface="Bubbler One"/>
              </a:rPr>
              <a:t>perience</a:t>
            </a:r>
            <a:r>
              <a:rPr lang="en" sz="7200">
                <a:solidFill>
                  <a:srgbClr val="000000"/>
                </a:solidFill>
                <a:latin typeface="Bubbler One"/>
                <a:ea typeface="Bubbler One"/>
                <a:cs typeface="Bubbler One"/>
                <a:sym typeface="Bubbler One"/>
              </a:rPr>
              <a:t>!</a:t>
            </a:r>
            <a:endParaRPr b="0" i="0" sz="7200" u="none" cap="none" strike="noStrike">
              <a:solidFill>
                <a:srgbClr val="000000"/>
              </a:solidFill>
              <a:latin typeface="Bubbler One"/>
              <a:ea typeface="Bubbler One"/>
              <a:cs typeface="Bubbler One"/>
              <a:sym typeface="Bubbler On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x="187475" y="3780175"/>
            <a:ext cx="7802100" cy="1116600"/>
          </a:xfrm>
          <a:prstGeom prst="rect">
            <a:avLst/>
          </a:prstGeom>
          <a:solidFill>
            <a:srgbClr val="121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b="0" i="0" lang="en" sz="7200" u="none" cap="none" strike="noStrike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HAX concepts</a:t>
            </a:r>
            <a:endParaRPr b="0" i="0" sz="7200" u="none" cap="none" strike="noStrike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type="title"/>
          </p:nvPr>
        </p:nvSpPr>
        <p:spPr>
          <a:xfrm>
            <a:off x="286850" y="372725"/>
            <a:ext cx="4642500" cy="9690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b="0" i="0" lang="en" sz="4800" u="none" cap="none" strike="noStrike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HAX Gizmos</a:t>
            </a:r>
            <a:endParaRPr b="0" i="0" sz="4800" u="none" cap="none" strike="noStrike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479" name="Shape 4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6275" y="2353125"/>
            <a:ext cx="1755330" cy="25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Shape 480"/>
          <p:cNvPicPr preferRelativeResize="0"/>
          <p:nvPr/>
        </p:nvPicPr>
        <p:blipFill rotWithShape="1">
          <a:blip r:embed="rId4">
            <a:alphaModFix/>
          </a:blip>
          <a:srcRect b="0" l="15366" r="15785" t="0"/>
          <a:stretch/>
        </p:blipFill>
        <p:spPr>
          <a:xfrm>
            <a:off x="7115350" y="372725"/>
            <a:ext cx="1697175" cy="17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Shape 481"/>
          <p:cNvSpPr txBox="1"/>
          <p:nvPr/>
        </p:nvSpPr>
        <p:spPr>
          <a:xfrm>
            <a:off x="560000" y="1394475"/>
            <a:ext cx="6023700" cy="3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A gizmo is ANY web component that fires an event HAX understands!</a:t>
            </a:r>
            <a:endParaRPr sz="3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3000">
                <a:solidFill>
                  <a:schemeClr val="dk1"/>
                </a:solidFill>
              </a:rPr>
            </a:br>
            <a:r>
              <a:rPr lang="en" sz="3000">
                <a:solidFill>
                  <a:schemeClr val="dk1"/>
                </a:solidFill>
              </a:rPr>
              <a:t>We can leverage existing elements and wire to HAX in minutes!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type="title"/>
          </p:nvPr>
        </p:nvSpPr>
        <p:spPr>
          <a:xfrm>
            <a:off x="286850" y="372725"/>
            <a:ext cx="8457000" cy="9690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lang="en">
                <a:latin typeface="Bungee Inline"/>
                <a:ea typeface="Bungee Inline"/>
                <a:cs typeface="Bungee Inline"/>
                <a:sym typeface="Bungee Inline"/>
              </a:rPr>
              <a:t>Gizmo JSON:  How it looks</a:t>
            </a:r>
            <a:endParaRPr b="0" i="0" u="none" cap="none" strike="noStrike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487" name="Shape 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450" y="1507650"/>
            <a:ext cx="5547749" cy="583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286850" y="372725"/>
            <a:ext cx="8457000" cy="9690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lang="en">
                <a:latin typeface="Bungee Inline"/>
                <a:ea typeface="Bungee Inline"/>
                <a:cs typeface="Bungee Inline"/>
                <a:sym typeface="Bungee Inline"/>
              </a:rPr>
              <a:t>Gizmo JSON:  Types it handles</a:t>
            </a:r>
            <a:endParaRPr b="0" i="0" u="none" cap="none" strike="noStrike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526" y="1571701"/>
            <a:ext cx="4815650" cy="29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925" y="1341725"/>
            <a:ext cx="6454126" cy="524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Shape 499"/>
          <p:cNvSpPr txBox="1"/>
          <p:nvPr>
            <p:ph type="title"/>
          </p:nvPr>
        </p:nvSpPr>
        <p:spPr>
          <a:xfrm>
            <a:off x="286850" y="372725"/>
            <a:ext cx="8457000" cy="9690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lang="en">
                <a:latin typeface="Bungee Inline"/>
                <a:ea typeface="Bungee Inline"/>
                <a:cs typeface="Bungee Inline"/>
                <a:sym typeface="Bungee Inline"/>
              </a:rPr>
              <a:t>Gizmo JSON:  Form fields</a:t>
            </a:r>
            <a:endParaRPr b="0" i="0" u="none" cap="none" strike="noStrike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Shape 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53151"/>
            <a:ext cx="9144004" cy="6096652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Shape 505"/>
          <p:cNvSpPr txBox="1"/>
          <p:nvPr>
            <p:ph type="title"/>
          </p:nvPr>
        </p:nvSpPr>
        <p:spPr>
          <a:xfrm>
            <a:off x="286850" y="372725"/>
            <a:ext cx="5772900" cy="9690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b="0" i="0" lang="en" sz="4800" u="none" cap="none" strike="noStrike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HAX </a:t>
            </a:r>
            <a:r>
              <a:rPr lang="en" sz="4800">
                <a:latin typeface="Bungee Inline"/>
                <a:ea typeface="Bungee Inline"/>
                <a:cs typeface="Bungee Inline"/>
                <a:sym typeface="Bungee Inline"/>
              </a:rPr>
              <a:t>APp store</a:t>
            </a:r>
            <a:endParaRPr b="0" i="0" sz="4800" u="none" cap="none" strike="noStrike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506" name="Shape 506"/>
          <p:cNvSpPr txBox="1"/>
          <p:nvPr>
            <p:ph type="title"/>
          </p:nvPr>
        </p:nvSpPr>
        <p:spPr>
          <a:xfrm>
            <a:off x="3822600" y="4628500"/>
            <a:ext cx="5321400" cy="4008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lang="en" sz="1800">
                <a:latin typeface="Bungee Inline"/>
                <a:ea typeface="Bungee Inline"/>
                <a:cs typeface="Bungee Inline"/>
                <a:sym typeface="Bungee Inline"/>
              </a:rPr>
              <a:t>Photo by Peter Bond on Unsplash</a:t>
            </a:r>
            <a:endParaRPr b="0" i="0" sz="1800" u="none" cap="none" strike="noStrike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type="title"/>
          </p:nvPr>
        </p:nvSpPr>
        <p:spPr>
          <a:xfrm>
            <a:off x="286850" y="372725"/>
            <a:ext cx="5772900" cy="9690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b="0" i="0" lang="en" sz="4800" u="none" cap="none" strike="noStrike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HAX </a:t>
            </a:r>
            <a:r>
              <a:rPr lang="en" sz="4800">
                <a:latin typeface="Bungee Inline"/>
                <a:ea typeface="Bungee Inline"/>
                <a:cs typeface="Bungee Inline"/>
                <a:sym typeface="Bungee Inline"/>
              </a:rPr>
              <a:t>APp Store</a:t>
            </a:r>
            <a:endParaRPr b="0" i="0" sz="4800" u="none" cap="none" strike="noStrike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512" name="Shape 512"/>
          <p:cNvSpPr txBox="1"/>
          <p:nvPr/>
        </p:nvSpPr>
        <p:spPr>
          <a:xfrm>
            <a:off x="333175" y="1623550"/>
            <a:ext cx="8277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HAX brings the internet to us where we are!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513" name="Shape 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225" y="2269750"/>
            <a:ext cx="5371557" cy="26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>
            <p:ph type="title"/>
          </p:nvPr>
        </p:nvSpPr>
        <p:spPr>
          <a:xfrm>
            <a:off x="286850" y="372725"/>
            <a:ext cx="5772900" cy="9690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b="0" i="0" lang="en" sz="4800" u="none" cap="none" strike="noStrike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HAX </a:t>
            </a:r>
            <a:r>
              <a:rPr lang="en" sz="4800">
                <a:latin typeface="Bungee Inline"/>
                <a:ea typeface="Bungee Inline"/>
                <a:cs typeface="Bungee Inline"/>
                <a:sym typeface="Bungee Inline"/>
              </a:rPr>
              <a:t>APp</a:t>
            </a:r>
            <a:endParaRPr b="0" i="0" sz="4800" u="none" cap="none" strike="noStrike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519" name="Shape 519"/>
          <p:cNvSpPr txBox="1"/>
          <p:nvPr/>
        </p:nvSpPr>
        <p:spPr>
          <a:xfrm>
            <a:off x="891475" y="2215225"/>
            <a:ext cx="7749600" cy="28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What is it (Youtube, icon, red)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How to browse it (api endpoint, keys, etc)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How to map to a preview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What gizmo type it supplies (video, image, etc)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What properties it supplies (title, alt, source, citation)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20" name="Shape 520"/>
          <p:cNvSpPr txBox="1"/>
          <p:nvPr/>
        </p:nvSpPr>
        <p:spPr>
          <a:xfrm>
            <a:off x="560000" y="1394475"/>
            <a:ext cx="4983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JSON object expresses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Empathy</a:t>
            </a:r>
            <a:r>
              <a:rPr lang="en"/>
              <a:t> for the builders.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Empathy</a:t>
            </a:r>
            <a:r>
              <a:rPr lang="en"/>
              <a:t> for the </a:t>
            </a:r>
            <a:r>
              <a:rPr lang="en"/>
              <a:t>end users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type="title"/>
          </p:nvPr>
        </p:nvSpPr>
        <p:spPr>
          <a:xfrm>
            <a:off x="286850" y="372725"/>
            <a:ext cx="5772900" cy="9690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b="0" i="0" lang="en" sz="4800" u="none" cap="none" strike="noStrike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HAX </a:t>
            </a:r>
            <a:r>
              <a:rPr lang="en" sz="4800">
                <a:latin typeface="Bungee Inline"/>
                <a:ea typeface="Bungee Inline"/>
                <a:cs typeface="Bungee Inline"/>
                <a:sym typeface="Bungee Inline"/>
              </a:rPr>
              <a:t>APp</a:t>
            </a:r>
            <a:endParaRPr b="0" i="0" sz="4800" u="none" cap="none" strike="noStrike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526" name="Shape 5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25" y="1529138"/>
            <a:ext cx="7629525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>
            <p:ph type="title"/>
          </p:nvPr>
        </p:nvSpPr>
        <p:spPr>
          <a:xfrm>
            <a:off x="286850" y="372725"/>
            <a:ext cx="5772900" cy="9690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b="0" i="0" lang="en" sz="4800" u="none" cap="none" strike="noStrike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HAX </a:t>
            </a:r>
            <a:r>
              <a:rPr lang="en" sz="4800">
                <a:latin typeface="Bungee Inline"/>
                <a:ea typeface="Bungee Inline"/>
                <a:cs typeface="Bungee Inline"/>
                <a:sym typeface="Bungee Inline"/>
              </a:rPr>
              <a:t>APp</a:t>
            </a:r>
            <a:endParaRPr b="0" i="0" sz="4800" u="none" cap="none" strike="noStrike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532" name="Shape 5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038" y="1494125"/>
            <a:ext cx="7019925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type="title"/>
          </p:nvPr>
        </p:nvSpPr>
        <p:spPr>
          <a:xfrm>
            <a:off x="286850" y="372725"/>
            <a:ext cx="5772900" cy="9690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b="0" i="0" lang="en" sz="4800" u="none" cap="none" strike="noStrike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HAX </a:t>
            </a:r>
            <a:r>
              <a:rPr lang="en" sz="4800">
                <a:latin typeface="Bungee Inline"/>
                <a:ea typeface="Bungee Inline"/>
                <a:cs typeface="Bungee Inline"/>
                <a:sym typeface="Bungee Inline"/>
              </a:rPr>
              <a:t>APp</a:t>
            </a:r>
            <a:endParaRPr b="0" i="0" sz="4800" u="none" cap="none" strike="noStrike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538" name="Shape 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038" y="1483700"/>
            <a:ext cx="7019925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/>
        </p:nvSpPr>
        <p:spPr>
          <a:xfrm>
            <a:off x="3492983" y="4312738"/>
            <a:ext cx="2154000" cy="590100"/>
          </a:xfrm>
          <a:prstGeom prst="rect">
            <a:avLst/>
          </a:prstGeom>
          <a:solidFill>
            <a:srgbClr val="0044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Shape 544"/>
          <p:cNvSpPr txBox="1"/>
          <p:nvPr>
            <p:ph type="title"/>
          </p:nvPr>
        </p:nvSpPr>
        <p:spPr>
          <a:xfrm>
            <a:off x="978725" y="2088000"/>
            <a:ext cx="7184400" cy="9675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HAX</a:t>
            </a:r>
            <a:r>
              <a:rPr lang="en" sz="6000">
                <a:latin typeface="Bungee Inline"/>
                <a:ea typeface="Bungee Inline"/>
                <a:cs typeface="Bungee Inline"/>
                <a:sym typeface="Bungee Inline"/>
              </a:rPr>
              <a:t>theweb.org</a:t>
            </a:r>
            <a:endParaRPr b="0" i="0" sz="6000" u="none" cap="none" strike="noStrike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545" name="Shape 5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6000" y="4288950"/>
            <a:ext cx="2153853" cy="6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Shape 546"/>
          <p:cNvSpPr/>
          <p:nvPr/>
        </p:nvSpPr>
        <p:spPr>
          <a:xfrm>
            <a:off x="3063575" y="3387980"/>
            <a:ext cx="3014700" cy="748500"/>
          </a:xfrm>
          <a:prstGeom prst="rect">
            <a:avLst/>
          </a:prstGeom>
          <a:solidFill>
            <a:srgbClr val="0044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7" name="Shape 5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1254" y="3387980"/>
            <a:ext cx="748539" cy="74853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8" name="Shape 5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7214" y="3387972"/>
            <a:ext cx="748538" cy="7485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9" name="Shape 5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3168" y="3387980"/>
            <a:ext cx="748539" cy="748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type="title"/>
          </p:nvPr>
        </p:nvSpPr>
        <p:spPr>
          <a:xfrm>
            <a:off x="2658725" y="4126275"/>
            <a:ext cx="6322800" cy="8418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b="0" i="0" lang="en" sz="4800" u="none" cap="none" strike="noStrike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HAX Desktop App</a:t>
            </a:r>
            <a:endParaRPr b="0" i="0" sz="4800" u="none" cap="none" strike="noStrike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555" name="Shape 5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2950" y="1671325"/>
            <a:ext cx="3513850" cy="18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type="title"/>
          </p:nvPr>
        </p:nvSpPr>
        <p:spPr>
          <a:xfrm>
            <a:off x="186350" y="2348125"/>
            <a:ext cx="1826400" cy="2644800"/>
          </a:xfrm>
          <a:prstGeom prst="rect">
            <a:avLst/>
          </a:prstGeom>
          <a:solidFill>
            <a:srgbClr val="0044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bbler One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Bubbler One"/>
                <a:ea typeface="Bubbler One"/>
                <a:cs typeface="Bubbler One"/>
                <a:sym typeface="Bubbler One"/>
              </a:rPr>
              <a:t>The </a:t>
            </a:r>
            <a:r>
              <a:rPr b="0" i="0" lang="en" sz="3000" u="none" cap="none" strike="noStrike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future</a:t>
            </a:r>
            <a:r>
              <a:rPr b="0" i="0" lang="en" sz="3600" u="none" cap="none" strike="noStrike">
                <a:solidFill>
                  <a:schemeClr val="dk1"/>
                </a:solidFill>
                <a:latin typeface="Bubbler One"/>
                <a:ea typeface="Bubbler One"/>
                <a:cs typeface="Bubbler One"/>
                <a:sym typeface="Bubbler One"/>
              </a:rPr>
              <a:t> is </a:t>
            </a:r>
            <a:r>
              <a:rPr b="0" i="0" lang="en" sz="4800" u="none" cap="none" strike="noStrike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yo</a:t>
            </a:r>
            <a:r>
              <a:rPr b="0" i="0" lang="en" sz="4800" u="none" cap="none" strike="noStrike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u!</a:t>
            </a:r>
            <a:endParaRPr b="0" i="0" sz="4800" u="none" cap="none" strike="noStrike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561" name="Shape 561"/>
          <p:cNvSpPr/>
          <p:nvPr/>
        </p:nvSpPr>
        <p:spPr>
          <a:xfrm>
            <a:off x="6385900" y="546700"/>
            <a:ext cx="2472300" cy="3466200"/>
          </a:xfrm>
          <a:prstGeom prst="cloudCallout">
            <a:avLst>
              <a:gd fmla="val -64573" name="adj1"/>
              <a:gd fmla="val -35306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2" name="Shape 5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735428">
            <a:off x="6563051" y="1261861"/>
            <a:ext cx="2035877" cy="2035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type="title"/>
          </p:nvPr>
        </p:nvSpPr>
        <p:spPr>
          <a:xfrm>
            <a:off x="1457125" y="1498675"/>
            <a:ext cx="5850600" cy="20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bbler One"/>
              <a:buNone/>
            </a:pPr>
            <a:r>
              <a:rPr lang="en">
                <a:latin typeface="Bubbler One"/>
                <a:ea typeface="Bubbler One"/>
                <a:cs typeface="Bubbler One"/>
                <a:sym typeface="Bubbler One"/>
              </a:rPr>
              <a:t>Let’s work together</a:t>
            </a:r>
            <a:endParaRPr b="0" i="0" u="none" cap="none" strike="noStrike">
              <a:solidFill>
                <a:schemeClr val="dk1"/>
              </a:solidFill>
              <a:latin typeface="Bubbler One"/>
              <a:ea typeface="Bubbler One"/>
              <a:cs typeface="Bubbler One"/>
              <a:sym typeface="Bubbler On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lang="en">
                <a:latin typeface="Bungee Inline"/>
                <a:ea typeface="Bungee Inline"/>
                <a:cs typeface="Bungee Inline"/>
                <a:sym typeface="Bungee Inline"/>
              </a:rPr>
              <a:t>No matter what system we use!</a:t>
            </a:r>
            <a:endParaRPr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00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type="title"/>
          </p:nvPr>
        </p:nvSpPr>
        <p:spPr>
          <a:xfrm>
            <a:off x="311700" y="259500"/>
            <a:ext cx="5779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b="0" i="0" lang="en" sz="7200" u="none" cap="none" strike="noStrike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Michael Potter</a:t>
            </a:r>
            <a:br>
              <a:rPr b="0" i="0" lang="en" sz="7200" u="none" cap="none" strike="noStrike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</a:br>
            <a:r>
              <a:rPr b="0" i="0" lang="en" sz="4800" u="none" cap="none" strike="noStrike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@hey__mp</a:t>
            </a:r>
            <a:endParaRPr b="0" i="0" sz="4800" u="none" cap="none" strike="noStrike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bbler One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Bubbler One"/>
                <a:ea typeface="Bubbler One"/>
                <a:cs typeface="Bubbler One"/>
                <a:sym typeface="Bubbler One"/>
              </a:rPr>
              <a:t>Penn State</a:t>
            </a:r>
            <a:br>
              <a:rPr b="0" i="0" lang="en" sz="3000" u="none" cap="none" strike="noStrike">
                <a:solidFill>
                  <a:schemeClr val="dk1"/>
                </a:solidFill>
                <a:latin typeface="Bubbler One"/>
                <a:ea typeface="Bubbler One"/>
                <a:cs typeface="Bubbler One"/>
                <a:sym typeface="Bubbler One"/>
              </a:rPr>
            </a:br>
            <a:r>
              <a:rPr b="0" i="0" lang="en" sz="3000" u="none" cap="none" strike="noStrike">
                <a:solidFill>
                  <a:schemeClr val="dk1"/>
                </a:solidFill>
                <a:latin typeface="Bubbler One"/>
                <a:ea typeface="Bubbler One"/>
                <a:cs typeface="Bubbler One"/>
                <a:sym typeface="Bubbler One"/>
              </a:rPr>
              <a:t>Eberly College of Science</a:t>
            </a:r>
            <a:endParaRPr b="0" i="0" sz="3000" u="none" cap="none" strike="noStrike">
              <a:solidFill>
                <a:schemeClr val="dk1"/>
              </a:solidFill>
              <a:latin typeface="Bubbler One"/>
              <a:ea typeface="Bubbler One"/>
              <a:cs typeface="Bubbler One"/>
              <a:sym typeface="Bubbler One"/>
            </a:endParaRPr>
          </a:p>
        </p:txBody>
      </p:sp>
      <p:pic>
        <p:nvPicPr>
          <p:cNvPr id="573" name="Shape 5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500" y="318525"/>
            <a:ext cx="2809875" cy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0124D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/>
          <p:nvPr>
            <p:ph type="title"/>
          </p:nvPr>
        </p:nvSpPr>
        <p:spPr>
          <a:xfrm>
            <a:off x="311700" y="259500"/>
            <a:ext cx="5779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lang="en" sz="7200">
                <a:latin typeface="Bungee Inline"/>
                <a:ea typeface="Bungee Inline"/>
                <a:cs typeface="Bungee Inline"/>
                <a:sym typeface="Bungee Inline"/>
              </a:rPr>
              <a:t>Zane</a:t>
            </a:r>
            <a:endParaRPr sz="7200">
              <a:latin typeface="Bungee Inline"/>
              <a:ea typeface="Bungee Inline"/>
              <a:cs typeface="Bungee Inline"/>
              <a:sym typeface="Bungee Inli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lang="en" sz="7200">
                <a:latin typeface="Bungee Inline"/>
                <a:ea typeface="Bungee Inline"/>
                <a:cs typeface="Bungee Inline"/>
                <a:sym typeface="Bungee Inline"/>
              </a:rPr>
              <a:t>Sensenig</a:t>
            </a:r>
            <a:br>
              <a:rPr b="0" i="0" lang="en" sz="7200" u="none" cap="none" strike="noStrike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</a:br>
            <a:r>
              <a:rPr b="0" i="0" lang="en" sz="4800" u="none" cap="none" strike="noStrike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@</a:t>
            </a:r>
            <a:r>
              <a:rPr lang="en" sz="4800">
                <a:latin typeface="Bungee Inline"/>
                <a:ea typeface="Bungee Inline"/>
                <a:cs typeface="Bungee Inline"/>
                <a:sym typeface="Bungee Inline"/>
              </a:rPr>
              <a:t>ZaneSensenig</a:t>
            </a:r>
            <a:endParaRPr b="0" i="0" sz="4800" u="none" cap="none" strike="noStrike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bbler One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Bubbler One"/>
                <a:ea typeface="Bubbler One"/>
                <a:cs typeface="Bubbler One"/>
                <a:sym typeface="Bubbler One"/>
              </a:rPr>
              <a:t>Penn State</a:t>
            </a:r>
            <a:br>
              <a:rPr b="0" i="0" lang="en" sz="3000" u="none" cap="none" strike="noStrike">
                <a:solidFill>
                  <a:schemeClr val="dk1"/>
                </a:solidFill>
                <a:latin typeface="Bubbler One"/>
                <a:ea typeface="Bubbler One"/>
                <a:cs typeface="Bubbler One"/>
                <a:sym typeface="Bubbler One"/>
              </a:rPr>
            </a:br>
            <a:r>
              <a:rPr lang="en" sz="3000">
                <a:latin typeface="Bubbler One"/>
                <a:ea typeface="Bubbler One"/>
                <a:cs typeface="Bubbler One"/>
                <a:sym typeface="Bubbler One"/>
              </a:rPr>
              <a:t>Smeal</a:t>
            </a:r>
            <a:r>
              <a:rPr b="0" i="0" lang="en" sz="3000" u="none" cap="none" strike="noStrike">
                <a:solidFill>
                  <a:schemeClr val="dk1"/>
                </a:solidFill>
                <a:latin typeface="Bubbler One"/>
                <a:ea typeface="Bubbler One"/>
                <a:cs typeface="Bubbler One"/>
                <a:sym typeface="Bubbler One"/>
              </a:rPr>
              <a:t> College of </a:t>
            </a:r>
            <a:r>
              <a:rPr lang="en" sz="3000">
                <a:latin typeface="Bubbler One"/>
                <a:ea typeface="Bubbler One"/>
                <a:cs typeface="Bubbler One"/>
                <a:sym typeface="Bubbler One"/>
              </a:rPr>
              <a:t>Buisiness</a:t>
            </a:r>
            <a:endParaRPr b="0" i="0" sz="3000" u="none" cap="none" strike="noStrike">
              <a:solidFill>
                <a:schemeClr val="dk1"/>
              </a:solidFill>
              <a:latin typeface="Bubbler One"/>
              <a:ea typeface="Bubbler One"/>
              <a:cs typeface="Bubbler One"/>
              <a:sym typeface="Bubbler One"/>
            </a:endParaRPr>
          </a:p>
        </p:txBody>
      </p:sp>
      <p:pic>
        <p:nvPicPr>
          <p:cNvPr id="579" name="Shape 5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500" y="318525"/>
            <a:ext cx="2809875" cy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5200C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Shape 5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075" y="1221934"/>
            <a:ext cx="2492535" cy="397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196" y="933035"/>
            <a:ext cx="1876000" cy="18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Shape 5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4828" y="981617"/>
            <a:ext cx="2161197" cy="3450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UX</a:t>
            </a:r>
            <a:r>
              <a:rPr lang="en"/>
              <a:t> for Drupal Admin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3368525"/>
            <a:ext cx="3887700" cy="15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Builders are users, too!</a:t>
            </a:r>
            <a:endParaRPr b="0" i="0" sz="3600" u="none" cap="none" strike="noStrike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162650" y="4151075"/>
            <a:ext cx="5938800" cy="8418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ungee Inline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End user Experience</a:t>
            </a:r>
            <a:endParaRPr b="0" i="0" sz="3600" u="none" cap="none" strike="noStrike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